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7" r:id="rId3"/>
    <p:sldId id="269" r:id="rId4"/>
    <p:sldId id="268" r:id="rId5"/>
    <p:sldId id="264"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219F9-2F14-8741-BE33-53E58EC79AB8}" type="datetimeFigureOut">
              <a:rPr lang="en-US" smtClean="0"/>
              <a:t>3/7/21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DAF29-4B41-A844-A140-8DCF3514FD2E}" type="slidenum">
              <a:rPr lang="en-US" smtClean="0"/>
              <a:t>‹#›</a:t>
            </a:fld>
            <a:endParaRPr lang="en-US"/>
          </a:p>
        </p:txBody>
      </p:sp>
    </p:spTree>
    <p:extLst>
      <p:ext uri="{BB962C8B-B14F-4D97-AF65-F5344CB8AC3E}">
        <p14:creationId xmlns:p14="http://schemas.microsoft.com/office/powerpoint/2010/main" val="376072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9"/>
          <p:cNvSpPr>
            <a:spLocks noGrp="1" noChangeArrowheads="1"/>
          </p:cNvSpPr>
          <p:nvPr>
            <p:ph type="sldNum" sz="quarter"/>
          </p:nvPr>
        </p:nvSpPr>
        <p:spPr>
          <a:noFill/>
          <a:ln/>
        </p:spPr>
        <p:txBody>
          <a:bodyPr/>
          <a:lstStyle/>
          <a:p>
            <a:fld id="{0B0085AE-A1E9-4F1A-B64A-D6D8EC84F43C}" type="slidenum">
              <a:rPr lang="en-IN" smtClean="0"/>
              <a:pPr/>
              <a:t>5</a:t>
            </a:fld>
            <a:endParaRPr lang="en-IN"/>
          </a:p>
        </p:txBody>
      </p:sp>
      <p:sp>
        <p:nvSpPr>
          <p:cNvPr id="36867" name="Text Box 1"/>
          <p:cNvSpPr txBox="1">
            <a:spLocks noChangeArrowheads="1"/>
          </p:cNvSpPr>
          <p:nvPr/>
        </p:nvSpPr>
        <p:spPr bwMode="auto">
          <a:xfrm>
            <a:off x="6050912" y="7181410"/>
            <a:ext cx="4638657" cy="377142"/>
          </a:xfrm>
          <a:prstGeom prst="rect">
            <a:avLst/>
          </a:prstGeom>
          <a:noFill/>
          <a:ln w="9525">
            <a:noFill/>
            <a:round/>
            <a:headEnd/>
            <a:tailEnd/>
          </a:ln>
        </p:spPr>
        <p:txBody>
          <a:bodyPr lIns="0" tIns="0" rIns="0" bIns="0" anchor="b"/>
          <a:lstStyle/>
          <a:p>
            <a:pPr algn="r">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AA5443A7-5FF8-4743-A532-5F247565E3A4}" type="slidenum">
              <a:rPr lang="en-IN" sz="1400">
                <a:solidFill>
                  <a:srgbClr val="000000"/>
                </a:solidFill>
                <a:latin typeface="Times New Roman" pitchFamily="16" charset="0"/>
                <a:ea typeface="DejaVu Sans" charset="0"/>
                <a:cs typeface="DejaVu Sans" charset="0"/>
              </a:rPr>
              <a:pPr algn="r">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5</a:t>
            </a:fld>
            <a:endParaRPr lang="en-IN" sz="1400">
              <a:solidFill>
                <a:srgbClr val="000000"/>
              </a:solidFill>
              <a:latin typeface="Times New Roman" pitchFamily="16" charset="0"/>
              <a:ea typeface="DejaVu Sans" charset="0"/>
              <a:cs typeface="DejaVu Sans" charset="0"/>
            </a:endParaRPr>
          </a:p>
        </p:txBody>
      </p:sp>
      <p:sp>
        <p:nvSpPr>
          <p:cNvPr id="36868" name="Rectangle 2"/>
          <p:cNvSpPr>
            <a:spLocks noGrp="1" noRot="1" noChangeAspect="1" noChangeArrowheads="1" noTextEdit="1"/>
          </p:cNvSpPr>
          <p:nvPr>
            <p:ph type="sldImg"/>
          </p:nvPr>
        </p:nvSpPr>
        <p:spPr>
          <a:xfrm>
            <a:off x="2827338" y="574675"/>
            <a:ext cx="5035550" cy="2833688"/>
          </a:xfrm>
          <a:solidFill>
            <a:srgbClr val="FFFFFF"/>
          </a:solidFill>
          <a:ln>
            <a:solidFill>
              <a:srgbClr val="000000"/>
            </a:solidFill>
            <a:miter lim="800000"/>
          </a:ln>
        </p:spPr>
      </p:sp>
      <p:sp>
        <p:nvSpPr>
          <p:cNvPr id="36869" name="Text Box 3"/>
          <p:cNvSpPr txBox="1">
            <a:spLocks noChangeArrowheads="1"/>
          </p:cNvSpPr>
          <p:nvPr/>
        </p:nvSpPr>
        <p:spPr bwMode="auto">
          <a:xfrm>
            <a:off x="1068733" y="3590705"/>
            <a:ext cx="8554348" cy="3402134"/>
          </a:xfrm>
          <a:prstGeom prst="rect">
            <a:avLst/>
          </a:prstGeom>
          <a:noFill/>
          <a:ln w="9525">
            <a:noFill/>
            <a:round/>
            <a:headEnd/>
            <a:tailEnd/>
          </a:ln>
        </p:spPr>
        <p:txBody>
          <a:bodyPr wrap="none" anchor="ctr"/>
          <a:lstStyle/>
          <a:p>
            <a:endParaRPr lang="en-US">
              <a:ea typeface="Droid Sans Fallback" charset="0"/>
              <a:cs typeface="Droid Sans Fallback" charset="0"/>
            </a:endParaRPr>
          </a:p>
        </p:txBody>
      </p:sp>
    </p:spTree>
    <p:extLst>
      <p:ext uri="{BB962C8B-B14F-4D97-AF65-F5344CB8AC3E}">
        <p14:creationId xmlns:p14="http://schemas.microsoft.com/office/powerpoint/2010/main" val="319893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p:cNvSpPr>
            <a:spLocks noGrp="1" noChangeArrowheads="1"/>
          </p:cNvSpPr>
          <p:nvPr>
            <p:ph type="sldNum" sz="quarter"/>
          </p:nvPr>
        </p:nvSpPr>
        <p:spPr>
          <a:noFill/>
          <a:ln/>
        </p:spPr>
        <p:txBody>
          <a:bodyPr/>
          <a:lstStyle/>
          <a:p>
            <a:fld id="{FFDCDE46-FACD-4466-AA71-2CFB8135EB11}" type="slidenum">
              <a:rPr lang="en-IN" smtClean="0"/>
              <a:pPr/>
              <a:t>6</a:t>
            </a:fld>
            <a:endParaRPr lang="en-IN"/>
          </a:p>
        </p:txBody>
      </p:sp>
      <p:sp>
        <p:nvSpPr>
          <p:cNvPr id="37891" name="Text Box 1"/>
          <p:cNvSpPr txBox="1">
            <a:spLocks noChangeArrowheads="1"/>
          </p:cNvSpPr>
          <p:nvPr/>
        </p:nvSpPr>
        <p:spPr bwMode="auto">
          <a:xfrm>
            <a:off x="6050912" y="7181410"/>
            <a:ext cx="4638657" cy="377142"/>
          </a:xfrm>
          <a:prstGeom prst="rect">
            <a:avLst/>
          </a:prstGeom>
          <a:noFill/>
          <a:ln w="9525">
            <a:noFill/>
            <a:round/>
            <a:headEnd/>
            <a:tailEnd/>
          </a:ln>
        </p:spPr>
        <p:txBody>
          <a:bodyPr lIns="0" tIns="0" rIns="0" bIns="0" anchor="b"/>
          <a:lstStyle/>
          <a:p>
            <a:pPr algn="r">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6221A42D-D910-4DEE-B9F6-1AE1B0A300E7}" type="slidenum">
              <a:rPr lang="en-IN" sz="1400">
                <a:solidFill>
                  <a:srgbClr val="000000"/>
                </a:solidFill>
                <a:latin typeface="Times New Roman" pitchFamily="16" charset="0"/>
                <a:ea typeface="DejaVu Sans" charset="0"/>
                <a:cs typeface="DejaVu Sans" charset="0"/>
              </a:rPr>
              <a:pPr algn="r">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6</a:t>
            </a:fld>
            <a:endParaRPr lang="en-IN" sz="1400">
              <a:solidFill>
                <a:srgbClr val="000000"/>
              </a:solidFill>
              <a:latin typeface="Times New Roman" pitchFamily="16" charset="0"/>
              <a:ea typeface="DejaVu Sans" charset="0"/>
              <a:cs typeface="DejaVu Sans" charset="0"/>
            </a:endParaRPr>
          </a:p>
        </p:txBody>
      </p:sp>
      <p:sp>
        <p:nvSpPr>
          <p:cNvPr id="37892" name="Rectangle 2"/>
          <p:cNvSpPr>
            <a:spLocks noGrp="1" noRot="1" noChangeAspect="1" noChangeArrowheads="1" noTextEdit="1"/>
          </p:cNvSpPr>
          <p:nvPr>
            <p:ph type="sldImg"/>
          </p:nvPr>
        </p:nvSpPr>
        <p:spPr>
          <a:xfrm>
            <a:off x="2827338" y="574675"/>
            <a:ext cx="5035550" cy="2833688"/>
          </a:xfrm>
          <a:solidFill>
            <a:srgbClr val="FFFFFF"/>
          </a:solidFill>
          <a:ln>
            <a:solidFill>
              <a:srgbClr val="000000"/>
            </a:solidFill>
            <a:miter lim="800000"/>
          </a:ln>
        </p:spPr>
      </p:sp>
      <p:sp>
        <p:nvSpPr>
          <p:cNvPr id="37893" name="Text Box 3"/>
          <p:cNvSpPr txBox="1">
            <a:spLocks noChangeArrowheads="1"/>
          </p:cNvSpPr>
          <p:nvPr/>
        </p:nvSpPr>
        <p:spPr bwMode="auto">
          <a:xfrm>
            <a:off x="1068733" y="3590705"/>
            <a:ext cx="8554348" cy="3402134"/>
          </a:xfrm>
          <a:prstGeom prst="rect">
            <a:avLst/>
          </a:prstGeom>
          <a:noFill/>
          <a:ln w="9525">
            <a:noFill/>
            <a:round/>
            <a:headEnd/>
            <a:tailEnd/>
          </a:ln>
        </p:spPr>
        <p:txBody>
          <a:bodyPr wrap="none" anchor="ctr"/>
          <a:lstStyle/>
          <a:p>
            <a:endParaRPr lang="en-US">
              <a:ea typeface="Droid Sans Fallback" charset="0"/>
              <a:cs typeface="Droid Sans Fallback" charset="0"/>
            </a:endParaRPr>
          </a:p>
        </p:txBody>
      </p:sp>
    </p:spTree>
    <p:extLst>
      <p:ext uri="{BB962C8B-B14F-4D97-AF65-F5344CB8AC3E}">
        <p14:creationId xmlns:p14="http://schemas.microsoft.com/office/powerpoint/2010/main" val="10291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5A48-04EB-41F3-978C-C51318C9CB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21A9B3-EA51-47BD-A4DF-E0BB9CE04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DD9755-A23A-4151-A682-0ACA78A9414C}"/>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9901A845-F68B-4EC8-B6B0-F6A19E1AF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A236B-3B21-45D5-936D-99002D42AC48}"/>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7215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3F10-3354-401C-8F45-1A12358A35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4D9858-D1BD-4FFE-953B-3BAFA03F4F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5CBAF6-204D-4DE4-986D-58F4C4572E3D}"/>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42890B80-FDAB-42E8-B6C2-61D5E16C4A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678585-592F-41C5-9645-A50E86C77725}"/>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367093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40D43-EF35-4F77-A4B2-38EB7FE0D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AAB25D-4E69-4E90-863B-E18602A4BD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0D4D45-ECF5-45F0-958F-EE38973FE156}"/>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A275A453-C2C4-488C-B7F3-0A568F5E70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98AEE7-CB4C-4590-98B2-977F13639392}"/>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128751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B0AE-9FEE-498E-87B9-F4B486FF0F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538593-B770-4EF8-A65D-06E71E60AC0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A2043-A2A2-4DF9-9AC5-B14BCE56C647}"/>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2952DF2E-09C1-40D9-8825-DF3F98C3A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7106C2-066F-4280-8267-999BA9FF278F}"/>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4647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7372-0E66-4184-87E6-CF760CFE88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3599EF-6403-4385-ADB6-F2810F33F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612CCC-ED30-485D-B83C-69CCC45F1527}"/>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4CBB89D1-6364-4C5C-9202-8273DC3655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D91C42-761D-4569-8ECA-EA398B4A9790}"/>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189868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0798-14EB-41CA-8A51-B16FDDD1F5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13AFC5-B33B-4FB0-8B79-A15B27B6FF8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06A777-8A6C-4091-8A82-496AE64B41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F9EF7B-FC4D-4C20-968A-1AA3987F9886}"/>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6" name="Footer Placeholder 5">
            <a:extLst>
              <a:ext uri="{FF2B5EF4-FFF2-40B4-BE49-F238E27FC236}">
                <a16:creationId xmlns:a16="http://schemas.microsoft.com/office/drawing/2014/main" id="{85A0442F-D640-495B-AEF4-7C588C3D2F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5416E3-13B6-4A8F-BAFA-73B316939FEE}"/>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123600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EC9A-4F5B-48C3-86EB-AB38A7072C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34225A-8295-4BB4-9788-84144AEAE1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3D3864-B232-4C2D-8BFA-6E54800E34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81777F-BB90-43E4-8E2F-51AF1F2ED5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424D50-2830-4ED7-B44E-92A6D2B556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7098FA-6C2C-4019-B44B-CC6F145D93FE}"/>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8" name="Footer Placeholder 7">
            <a:extLst>
              <a:ext uri="{FF2B5EF4-FFF2-40B4-BE49-F238E27FC236}">
                <a16:creationId xmlns:a16="http://schemas.microsoft.com/office/drawing/2014/main" id="{82EF6B44-2BDD-48CA-8DC4-7FB0A7E315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09007E-A797-48FB-816E-1A952CEB51CE}"/>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36373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4B3A-AABA-4399-823B-74BA31B4C9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17232C-961F-45A2-9371-3137CD6EB44D}"/>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4" name="Footer Placeholder 3">
            <a:extLst>
              <a:ext uri="{FF2B5EF4-FFF2-40B4-BE49-F238E27FC236}">
                <a16:creationId xmlns:a16="http://schemas.microsoft.com/office/drawing/2014/main" id="{B59DDFFF-618E-477F-A4A5-CF779B2241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6408CF-209F-41BA-8D2B-3403964B3580}"/>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494007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6F4C8-7888-4D5A-B7AE-6DCA2C0CB13B}"/>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3" name="Footer Placeholder 2">
            <a:extLst>
              <a:ext uri="{FF2B5EF4-FFF2-40B4-BE49-F238E27FC236}">
                <a16:creationId xmlns:a16="http://schemas.microsoft.com/office/drawing/2014/main" id="{938E8656-DEC4-4140-84FA-AC4046E602A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F9EC76-5636-4757-AC18-0490D7A9FE40}"/>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240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957A-A8EF-41A7-9070-3E2387324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1D6DE2-B42E-484A-A676-2F0F48A2C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9C51B0-D963-4ADD-86A0-E34F1A84D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F15B01-FD16-4FF9-8E15-D67FF1294A5D}"/>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6" name="Footer Placeholder 5">
            <a:extLst>
              <a:ext uri="{FF2B5EF4-FFF2-40B4-BE49-F238E27FC236}">
                <a16:creationId xmlns:a16="http://schemas.microsoft.com/office/drawing/2014/main" id="{C1B72114-6B34-4B76-9FEB-4360E5D05D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6A7077-E82A-43B3-B50A-7B122A5D56E1}"/>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322441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5032-199E-4FF5-9EE1-B6C63253B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A1B557-7C8F-4966-BC50-A98C7275FC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57F51A-F21F-499F-8478-0F1C5F2D8D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3D1C66-9B16-405C-8484-9B910A7FBE63}"/>
              </a:ext>
            </a:extLst>
          </p:cNvPr>
          <p:cNvSpPr>
            <a:spLocks noGrp="1"/>
          </p:cNvSpPr>
          <p:nvPr>
            <p:ph type="dt" sz="half" idx="10"/>
          </p:nvPr>
        </p:nvSpPr>
        <p:spPr/>
        <p:txBody>
          <a:bodyPr/>
          <a:lstStyle/>
          <a:p>
            <a:fld id="{C160D836-5C3C-4B14-8D45-C3D0088C7EF1}" type="datetimeFigureOut">
              <a:rPr lang="en-IN" smtClean="0"/>
              <a:t>07/03/21</a:t>
            </a:fld>
            <a:endParaRPr lang="en-IN"/>
          </a:p>
        </p:txBody>
      </p:sp>
      <p:sp>
        <p:nvSpPr>
          <p:cNvPr id="6" name="Footer Placeholder 5">
            <a:extLst>
              <a:ext uri="{FF2B5EF4-FFF2-40B4-BE49-F238E27FC236}">
                <a16:creationId xmlns:a16="http://schemas.microsoft.com/office/drawing/2014/main" id="{22F0FAC2-8063-4F48-AA3E-E872755148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1958AB-C234-4511-A6DB-1350ED39BAAE}"/>
              </a:ext>
            </a:extLst>
          </p:cNvPr>
          <p:cNvSpPr>
            <a:spLocks noGrp="1"/>
          </p:cNvSpPr>
          <p:nvPr>
            <p:ph type="sldNum" sz="quarter" idx="12"/>
          </p:nvPr>
        </p:nvSpPr>
        <p:spPr/>
        <p:txBody>
          <a:bodyPr/>
          <a:lstStyle/>
          <a:p>
            <a:fld id="{509CA12E-B9D6-4632-8C5F-0317D7374A4B}" type="slidenum">
              <a:rPr lang="en-IN" smtClean="0"/>
              <a:t>‹#›</a:t>
            </a:fld>
            <a:endParaRPr lang="en-IN"/>
          </a:p>
        </p:txBody>
      </p:sp>
    </p:spTree>
    <p:extLst>
      <p:ext uri="{BB962C8B-B14F-4D97-AF65-F5344CB8AC3E}">
        <p14:creationId xmlns:p14="http://schemas.microsoft.com/office/powerpoint/2010/main" val="128162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0CB836-F23B-471B-A657-15A52A649C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2D1BDF-F001-4A60-920A-6EB83491F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5C3AEE-C306-4171-84CA-BD9A87343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0D836-5C3C-4B14-8D45-C3D0088C7EF1}" type="datetimeFigureOut">
              <a:rPr lang="en-IN" smtClean="0"/>
              <a:t>07/03/21</a:t>
            </a:fld>
            <a:endParaRPr lang="en-IN"/>
          </a:p>
        </p:txBody>
      </p:sp>
      <p:sp>
        <p:nvSpPr>
          <p:cNvPr id="5" name="Footer Placeholder 4">
            <a:extLst>
              <a:ext uri="{FF2B5EF4-FFF2-40B4-BE49-F238E27FC236}">
                <a16:creationId xmlns:a16="http://schemas.microsoft.com/office/drawing/2014/main" id="{E69D2B1A-CE63-49BD-8309-8220B9AF3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1247E5-238D-497C-8263-CED7940A6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9CA12E-B9D6-4632-8C5F-0317D7374A4B}" type="slidenum">
              <a:rPr lang="en-IN" smtClean="0"/>
              <a:t>‹#›</a:t>
            </a:fld>
            <a:endParaRPr lang="en-IN"/>
          </a:p>
        </p:txBody>
      </p:sp>
    </p:spTree>
    <p:extLst>
      <p:ext uri="{BB962C8B-B14F-4D97-AF65-F5344CB8AC3E}">
        <p14:creationId xmlns:p14="http://schemas.microsoft.com/office/powerpoint/2010/main" val="263520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tiff"/><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6750-F9B8-4D82-9C66-2EABB62D2D65}"/>
              </a:ext>
            </a:extLst>
          </p:cNvPr>
          <p:cNvSpPr>
            <a:spLocks noGrp="1"/>
          </p:cNvSpPr>
          <p:nvPr>
            <p:ph type="ctrTitle"/>
          </p:nvPr>
        </p:nvSpPr>
        <p:spPr/>
        <p:txBody>
          <a:bodyPr/>
          <a:lstStyle/>
          <a:p>
            <a:r>
              <a:rPr lang="en-US"/>
              <a:t>Temperature</a:t>
            </a:r>
            <a:endParaRPr lang="en-IN" dirty="0"/>
          </a:p>
        </p:txBody>
      </p:sp>
      <p:sp>
        <p:nvSpPr>
          <p:cNvPr id="3" name="Subtitle 2">
            <a:extLst>
              <a:ext uri="{FF2B5EF4-FFF2-40B4-BE49-F238E27FC236}">
                <a16:creationId xmlns:a16="http://schemas.microsoft.com/office/drawing/2014/main" id="{F4D6FE4D-4A73-467B-B581-DB229661F35D}"/>
              </a:ext>
            </a:extLst>
          </p:cNvPr>
          <p:cNvSpPr>
            <a:spLocks noGrp="1"/>
          </p:cNvSpPr>
          <p:nvPr>
            <p:ph type="subTitle" idx="1"/>
          </p:nvPr>
        </p:nvSpPr>
        <p:spPr/>
        <p:txBody>
          <a:bodyPr/>
          <a:lstStyle/>
          <a:p>
            <a:endParaRPr lang="en-IN"/>
          </a:p>
        </p:txBody>
      </p:sp>
      <p:pic>
        <p:nvPicPr>
          <p:cNvPr id="4" name="Audio 3">
            <a:hlinkClick r:id="" action="ppaction://media"/>
            <a:extLst>
              <a:ext uri="{FF2B5EF4-FFF2-40B4-BE49-F238E27FC236}">
                <a16:creationId xmlns:a16="http://schemas.microsoft.com/office/drawing/2014/main" id="{58654848-E98F-974E-893B-E90CB1CEFF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61380170"/>
      </p:ext>
    </p:extLst>
  </p:cSld>
  <p:clrMapOvr>
    <a:masterClrMapping/>
  </p:clrMapOvr>
  <mc:AlternateContent xmlns:mc="http://schemas.openxmlformats.org/markup-compatibility/2006">
    <mc:Choice xmlns:p14="http://schemas.microsoft.com/office/powerpoint/2010/main" Requires="p14">
      <p:transition spd="slow" p14:dur="2000" advTm="26921"/>
    </mc:Choice>
    <mc:Fallback>
      <p:transition spd="slow" advTm="2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6BFE-C447-9346-989F-A74E34865119}"/>
              </a:ext>
            </a:extLst>
          </p:cNvPr>
          <p:cNvSpPr>
            <a:spLocks noGrp="1"/>
          </p:cNvSpPr>
          <p:nvPr>
            <p:ph type="title"/>
          </p:nvPr>
        </p:nvSpPr>
        <p:spPr/>
        <p:txBody>
          <a:bodyPr/>
          <a:lstStyle/>
          <a:p>
            <a:pPr algn="ctr"/>
            <a:r>
              <a:rPr lang="en-US" dirty="0"/>
              <a:t>Temperature</a:t>
            </a:r>
          </a:p>
        </p:txBody>
      </p:sp>
      <p:sp>
        <p:nvSpPr>
          <p:cNvPr id="3" name="Content Placeholder 2">
            <a:extLst>
              <a:ext uri="{FF2B5EF4-FFF2-40B4-BE49-F238E27FC236}">
                <a16:creationId xmlns:a16="http://schemas.microsoft.com/office/drawing/2014/main" id="{0BA358B3-9B00-4E47-9053-A75854C440A6}"/>
              </a:ext>
            </a:extLst>
          </p:cNvPr>
          <p:cNvSpPr>
            <a:spLocks noGrp="1"/>
          </p:cNvSpPr>
          <p:nvPr>
            <p:ph idx="1"/>
          </p:nvPr>
        </p:nvSpPr>
        <p:spPr/>
        <p:txBody>
          <a:bodyPr>
            <a:normAutofit fontScale="92500" lnSpcReduction="20000"/>
          </a:bodyPr>
          <a:lstStyle/>
          <a:p>
            <a:pPr>
              <a:lnSpc>
                <a:spcPct val="200000"/>
              </a:lnSpc>
            </a:pPr>
            <a:r>
              <a:rPr lang="en-US" dirty="0">
                <a:solidFill>
                  <a:srgbClr val="FF0000"/>
                </a:solidFill>
              </a:rPr>
              <a:t>Temperature is a measure of the intensity of heat of a body </a:t>
            </a:r>
          </a:p>
          <a:p>
            <a:pPr>
              <a:lnSpc>
                <a:spcPct val="200000"/>
              </a:lnSpc>
            </a:pPr>
            <a:endParaRPr lang="en-US" dirty="0"/>
          </a:p>
          <a:p>
            <a:pPr>
              <a:lnSpc>
                <a:spcPct val="200000"/>
              </a:lnSpc>
            </a:pPr>
            <a:r>
              <a:rPr lang="en-US" dirty="0"/>
              <a:t>But how does one measure this for oceans?</a:t>
            </a:r>
          </a:p>
          <a:p>
            <a:pPr>
              <a:lnSpc>
                <a:spcPct val="200000"/>
              </a:lnSpc>
            </a:pPr>
            <a:endParaRPr lang="en-US" dirty="0"/>
          </a:p>
          <a:p>
            <a:pPr>
              <a:lnSpc>
                <a:spcPct val="200000"/>
              </a:lnSpc>
            </a:pPr>
            <a:r>
              <a:rPr lang="en-US" dirty="0">
                <a:solidFill>
                  <a:srgbClr val="FF0000"/>
                </a:solidFill>
              </a:rPr>
              <a:t>Several forms depending on the topic of study.</a:t>
            </a:r>
          </a:p>
          <a:p>
            <a:pPr>
              <a:lnSpc>
                <a:spcPct val="200000"/>
              </a:lnSpc>
            </a:pPr>
            <a:endParaRPr lang="en-US" dirty="0"/>
          </a:p>
        </p:txBody>
      </p:sp>
      <p:pic>
        <p:nvPicPr>
          <p:cNvPr id="4" name="Audio 3">
            <a:hlinkClick r:id="" action="ppaction://media"/>
            <a:extLst>
              <a:ext uri="{FF2B5EF4-FFF2-40B4-BE49-F238E27FC236}">
                <a16:creationId xmlns:a16="http://schemas.microsoft.com/office/drawing/2014/main" id="{D156765C-2DEE-7A41-80A0-CCCFF2FE636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99943532"/>
      </p:ext>
    </p:extLst>
  </p:cSld>
  <p:clrMapOvr>
    <a:masterClrMapping/>
  </p:clrMapOvr>
  <mc:AlternateContent xmlns:mc="http://schemas.openxmlformats.org/markup-compatibility/2006">
    <mc:Choice xmlns:p14="http://schemas.microsoft.com/office/powerpoint/2010/main" Requires="p14">
      <p:transition spd="slow" p14:dur="2000" advTm="98372"/>
    </mc:Choice>
    <mc:Fallback>
      <p:transition spd="slow" advTm="98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ADB0-09CD-5141-909E-2275E5A63D59}"/>
              </a:ext>
            </a:extLst>
          </p:cNvPr>
          <p:cNvSpPr>
            <a:spLocks noGrp="1"/>
          </p:cNvSpPr>
          <p:nvPr>
            <p:ph type="title"/>
          </p:nvPr>
        </p:nvSpPr>
        <p:spPr>
          <a:xfrm>
            <a:off x="638587" y="6097489"/>
            <a:ext cx="4296276" cy="493295"/>
          </a:xfrm>
        </p:spPr>
        <p:txBody>
          <a:bodyPr>
            <a:noAutofit/>
          </a:bodyPr>
          <a:lstStyle/>
          <a:p>
            <a:pPr algn="ctr"/>
            <a:r>
              <a:rPr lang="en-US" sz="1600" b="1" dirty="0"/>
              <a:t>https://</a:t>
            </a:r>
            <a:r>
              <a:rPr lang="en-US" sz="1600" b="1" dirty="0" err="1"/>
              <a:t>podaac.jpl.nasa.gov</a:t>
            </a:r>
            <a:r>
              <a:rPr lang="en-US" sz="1600" b="1" dirty="0"/>
              <a:t>/</a:t>
            </a:r>
            <a:r>
              <a:rPr lang="en-US" sz="1600" b="1" dirty="0" err="1"/>
              <a:t>datasetlist?search</a:t>
            </a:r>
            <a:r>
              <a:rPr lang="en-US" sz="1600" b="1" dirty="0"/>
              <a:t>=MODIS_AQUA_L3_SST_THERMAL_MONTHLY_4KM_NIGHTTIME</a:t>
            </a:r>
          </a:p>
        </p:txBody>
      </p:sp>
      <p:pic>
        <p:nvPicPr>
          <p:cNvPr id="5" name="Content Placeholder 4" descr="A picture containing text, headdress, helmet&#10;&#10;Description automatically generated">
            <a:extLst>
              <a:ext uri="{FF2B5EF4-FFF2-40B4-BE49-F238E27FC236}">
                <a16:creationId xmlns:a16="http://schemas.microsoft.com/office/drawing/2014/main" id="{2C32D18B-384B-124E-91C7-40A68B55D2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222290"/>
            <a:ext cx="7358728" cy="4101310"/>
          </a:xfrm>
        </p:spPr>
      </p:pic>
      <p:sp>
        <p:nvSpPr>
          <p:cNvPr id="6" name="Rectangle 5">
            <a:extLst>
              <a:ext uri="{FF2B5EF4-FFF2-40B4-BE49-F238E27FC236}">
                <a16:creationId xmlns:a16="http://schemas.microsoft.com/office/drawing/2014/main" id="{FF4F98EE-6F66-4D48-B94E-37D597E9B908}"/>
              </a:ext>
            </a:extLst>
          </p:cNvPr>
          <p:cNvSpPr/>
          <p:nvPr/>
        </p:nvSpPr>
        <p:spPr>
          <a:xfrm>
            <a:off x="7000875" y="242892"/>
            <a:ext cx="4986338" cy="6347892"/>
          </a:xfrm>
          <a:prstGeom prst="rect">
            <a:avLst/>
          </a:prstGeom>
        </p:spPr>
        <p:txBody>
          <a:bodyPr wrap="square">
            <a:spAutoFit/>
          </a:bodyPr>
          <a:lstStyle/>
          <a:p>
            <a:pPr marL="387409" indent="-292357">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1700" dirty="0">
                <a:solidFill>
                  <a:srgbClr val="FF0000"/>
                </a:solidFill>
              </a:rPr>
              <a:t>The temperature of seawater is fixed at the sea surface by heat exchange with the atmosphere. The average incoming energy from the sun at the earth's surface is about four times higher at the equator than at the poles.</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1700" dirty="0">
                <a:solidFill>
                  <a:srgbClr val="000000"/>
                </a:solidFill>
              </a:rPr>
              <a:t>Water is transparent, so the radiation penetrates some distance below the surface; heat is also carried to deeper levels by mixing.  Due to the high specific heat of water, diurnal and seasonal temperature variations are relatively small compared to the variations on land; oceanic temperature variations are on the order of a few degrees, except in very shallow water.  </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1700" dirty="0">
                <a:solidFill>
                  <a:srgbClr val="FF0000"/>
                </a:solidFill>
              </a:rPr>
              <a:t>Most solar energy is absorbed within a few meters of the ocean surface, directly heating the surface water and providing  the energy for photosynthesis by marine plants and algae. Shorter wave lengths penetrate deeper than longer wavelengths.</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1700" dirty="0">
                <a:solidFill>
                  <a:srgbClr val="000000"/>
                </a:solidFill>
              </a:rPr>
              <a:t>Heat conduction by itself is extremely slow, so only a small proportion of  heat is transferred downwards by this process.</a:t>
            </a:r>
          </a:p>
        </p:txBody>
      </p:sp>
      <p:pic>
        <p:nvPicPr>
          <p:cNvPr id="3" name="Audio 2">
            <a:hlinkClick r:id="" action="ppaction://media"/>
            <a:extLst>
              <a:ext uri="{FF2B5EF4-FFF2-40B4-BE49-F238E27FC236}">
                <a16:creationId xmlns:a16="http://schemas.microsoft.com/office/drawing/2014/main" id="{29F1854E-E31C-B540-B398-447288BC71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47060309"/>
      </p:ext>
    </p:extLst>
  </p:cSld>
  <p:clrMapOvr>
    <a:masterClrMapping/>
  </p:clrMapOvr>
  <mc:AlternateContent xmlns:mc="http://schemas.openxmlformats.org/markup-compatibility/2006">
    <mc:Choice xmlns:p14="http://schemas.microsoft.com/office/powerpoint/2010/main" Requires="p14">
      <p:transition spd="slow" p14:dur="2000" advTm="140056"/>
    </mc:Choice>
    <mc:Fallback>
      <p:transition spd="slow" advTm="140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951AE-3FF1-5445-BFF8-DF4629C6A3D0}"/>
              </a:ext>
            </a:extLst>
          </p:cNvPr>
          <p:cNvSpPr>
            <a:spLocks noGrp="1"/>
          </p:cNvSpPr>
          <p:nvPr>
            <p:ph idx="1"/>
          </p:nvPr>
        </p:nvSpPr>
        <p:spPr>
          <a:xfrm>
            <a:off x="838200" y="601579"/>
            <a:ext cx="10515600" cy="5575384"/>
          </a:xfrm>
        </p:spPr>
        <p:txBody>
          <a:bodyPr>
            <a:normAutofit fontScale="92500" lnSpcReduction="20000"/>
          </a:bodyPr>
          <a:lstStyle/>
          <a:p>
            <a:pPr algn="just">
              <a:lnSpc>
                <a:spcPct val="170000"/>
              </a:lnSpc>
            </a:pPr>
            <a:r>
              <a:rPr lang="en-US" dirty="0">
                <a:solidFill>
                  <a:srgbClr val="FF0000"/>
                </a:solidFill>
              </a:rPr>
              <a:t>Skin temperature:</a:t>
            </a:r>
            <a:r>
              <a:rPr lang="en-US" dirty="0"/>
              <a:t> </a:t>
            </a:r>
          </a:p>
          <a:p>
            <a:pPr algn="just">
              <a:lnSpc>
                <a:spcPct val="170000"/>
              </a:lnSpc>
            </a:pPr>
            <a:r>
              <a:rPr lang="en-IN" dirty="0">
                <a:solidFill>
                  <a:srgbClr val="002060"/>
                </a:solidFill>
              </a:rPr>
              <a:t>It is the difference between the skin and bulk temperature that is directly related to the wind speed and the net air–sea heat flux. </a:t>
            </a:r>
            <a:endParaRPr lang="en-US" dirty="0">
              <a:solidFill>
                <a:srgbClr val="002060"/>
              </a:solidFill>
            </a:endParaRPr>
          </a:p>
          <a:p>
            <a:pPr algn="just">
              <a:lnSpc>
                <a:spcPct val="170000"/>
              </a:lnSpc>
            </a:pPr>
            <a:r>
              <a:rPr lang="en-US" dirty="0"/>
              <a:t>Sea Surface Temperature (SST):</a:t>
            </a:r>
          </a:p>
          <a:p>
            <a:pPr algn="just">
              <a:lnSpc>
                <a:spcPct val="170000"/>
              </a:lnSpc>
            </a:pPr>
            <a:endParaRPr lang="en-US" dirty="0"/>
          </a:p>
          <a:p>
            <a:pPr algn="just">
              <a:lnSpc>
                <a:spcPct val="170000"/>
              </a:lnSpc>
            </a:pPr>
            <a:r>
              <a:rPr lang="en-US" dirty="0">
                <a:solidFill>
                  <a:srgbClr val="FF0000"/>
                </a:solidFill>
              </a:rPr>
              <a:t>Subsurface temperature</a:t>
            </a:r>
          </a:p>
          <a:p>
            <a:pPr algn="just">
              <a:lnSpc>
                <a:spcPct val="170000"/>
              </a:lnSpc>
            </a:pPr>
            <a:endParaRPr lang="en-US" dirty="0"/>
          </a:p>
          <a:p>
            <a:pPr algn="just">
              <a:lnSpc>
                <a:spcPct val="170000"/>
              </a:lnSpc>
            </a:pPr>
            <a:r>
              <a:rPr lang="en-US" dirty="0"/>
              <a:t>Vertical temperature profile</a:t>
            </a:r>
          </a:p>
        </p:txBody>
      </p:sp>
      <p:pic>
        <p:nvPicPr>
          <p:cNvPr id="2" name="Audio 1">
            <a:hlinkClick r:id="" action="ppaction://media"/>
            <a:extLst>
              <a:ext uri="{FF2B5EF4-FFF2-40B4-BE49-F238E27FC236}">
                <a16:creationId xmlns:a16="http://schemas.microsoft.com/office/drawing/2014/main" id="{A5A966EC-92B3-4245-9FB2-FC057D502BC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4987569"/>
      </p:ext>
    </p:extLst>
  </p:cSld>
  <p:clrMapOvr>
    <a:masterClrMapping/>
  </p:clrMapOvr>
  <mc:AlternateContent xmlns:mc="http://schemas.openxmlformats.org/markup-compatibility/2006">
    <mc:Choice xmlns:p14="http://schemas.microsoft.com/office/powerpoint/2010/main" Requires="p14">
      <p:transition spd="slow" p14:dur="2000" advTm="104285"/>
    </mc:Choice>
    <mc:Fallback>
      <p:transition spd="slow" advTm="10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E643A-4FBF-9D44-BA7B-FA8D4BDAF9ED}"/>
              </a:ext>
            </a:extLst>
          </p:cNvPr>
          <p:cNvPicPr>
            <a:picLocks noChangeAspect="1"/>
          </p:cNvPicPr>
          <p:nvPr/>
        </p:nvPicPr>
        <p:blipFill>
          <a:blip r:embed="rId5"/>
          <a:stretch>
            <a:fillRect/>
          </a:stretch>
        </p:blipFill>
        <p:spPr>
          <a:xfrm>
            <a:off x="7672385" y="0"/>
            <a:ext cx="5037516" cy="6858000"/>
          </a:xfrm>
          <a:prstGeom prst="rect">
            <a:avLst/>
          </a:prstGeom>
        </p:spPr>
      </p:pic>
      <p:sp>
        <p:nvSpPr>
          <p:cNvPr id="17410" name="Text Box 1"/>
          <p:cNvSpPr txBox="1">
            <a:spLocks noChangeArrowheads="1"/>
          </p:cNvSpPr>
          <p:nvPr/>
        </p:nvSpPr>
        <p:spPr bwMode="auto">
          <a:xfrm>
            <a:off x="85721" y="275410"/>
            <a:ext cx="7786692" cy="6152326"/>
          </a:xfrm>
          <a:prstGeom prst="rect">
            <a:avLst/>
          </a:prstGeom>
          <a:noFill/>
          <a:ln w="9525">
            <a:noFill/>
            <a:round/>
            <a:headEnd/>
            <a:tailEnd/>
          </a:ln>
        </p:spPr>
        <p:txBody>
          <a:bodyPr lIns="0" tIns="21881" rIns="0" bIns="0"/>
          <a:lstStyle/>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2359" dirty="0">
                <a:solidFill>
                  <a:srgbClr val="FF0000"/>
                </a:solidFill>
              </a:rPr>
              <a:t>Between about 200 m and 1000 m depth, the temperature declines rapidly throughout much of the ocean.</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2359" dirty="0">
                <a:solidFill>
                  <a:srgbClr val="000000"/>
                </a:solidFill>
              </a:rPr>
              <a:t>From about 1000 m to the ocean floor, there is virtually no seasonal variation and the temperatures are around 2</a:t>
            </a:r>
            <a:r>
              <a:rPr lang="en-IN" sz="2359" baseline="33000" dirty="0">
                <a:solidFill>
                  <a:srgbClr val="000000"/>
                </a:solidFill>
              </a:rPr>
              <a:t>o</a:t>
            </a:r>
            <a:r>
              <a:rPr lang="en-IN" sz="2359" dirty="0">
                <a:solidFill>
                  <a:srgbClr val="000000"/>
                </a:solidFill>
              </a:rPr>
              <a:t>C. </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2359" dirty="0">
                <a:solidFill>
                  <a:srgbClr val="FF0000"/>
                </a:solidFill>
              </a:rPr>
              <a:t>This narrow range is maintained throughout the deep oceans, both geographically and seasonally, because it is determined by the temperature of the cold, dense water that sinks at the polar-regions and flows towards the Equator. </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2359" dirty="0">
                <a:solidFill>
                  <a:srgbClr val="000000"/>
                </a:solidFill>
              </a:rPr>
              <a:t>Vertical distribution of temperature in the deep ocean is controlled by density driven water movements. </a:t>
            </a:r>
          </a:p>
          <a:p>
            <a:pPr marL="387409" indent="-292357" algn="just">
              <a:spcAft>
                <a:spcPts val="1293"/>
              </a:spcAft>
              <a:buSzPct val="45000"/>
              <a:buFont typeface="Wingdings" charset="2"/>
              <a:buChar char=""/>
              <a:tabLst>
                <a:tab pos="387409" algn="l"/>
                <a:tab pos="793540" algn="l"/>
                <a:tab pos="1201110" algn="l"/>
                <a:tab pos="1608682" algn="l"/>
                <a:tab pos="2016252" algn="l"/>
                <a:tab pos="2423823" algn="l"/>
                <a:tab pos="2831394" algn="l"/>
                <a:tab pos="3238965" algn="l"/>
                <a:tab pos="3646536" algn="l"/>
                <a:tab pos="4054107" algn="l"/>
                <a:tab pos="4461678" algn="l"/>
                <a:tab pos="4869249" algn="l"/>
                <a:tab pos="5276820" algn="l"/>
                <a:tab pos="5684391" algn="l"/>
                <a:tab pos="6091961" algn="l"/>
                <a:tab pos="6499533" algn="l"/>
                <a:tab pos="6907103" algn="l"/>
                <a:tab pos="7314675" algn="l"/>
                <a:tab pos="7722245" algn="l"/>
                <a:tab pos="8129817" algn="l"/>
                <a:tab pos="8537387" algn="l"/>
              </a:tabLst>
            </a:pPr>
            <a:r>
              <a:rPr lang="en-IN" sz="2359" dirty="0">
                <a:solidFill>
                  <a:srgbClr val="FF0000"/>
                </a:solidFill>
              </a:rPr>
              <a:t>The main mechanism to transfer heat deeper is turbulent mixing by winds and waves, which establishes a mixed surface layer that can be as thick as 200-300 meters or even more at mid-latitudes in the open ocean in winter or less than 10 meters in sheltered coastal waters in summer. </a:t>
            </a:r>
            <a:r>
              <a:rPr lang="en-IN" sz="2359" dirty="0">
                <a:solidFill>
                  <a:srgbClr val="000000"/>
                </a:solidFill>
              </a:rPr>
              <a:t>     </a:t>
            </a:r>
          </a:p>
        </p:txBody>
      </p:sp>
      <p:sp>
        <p:nvSpPr>
          <p:cNvPr id="3" name="Rectangle 2">
            <a:extLst>
              <a:ext uri="{FF2B5EF4-FFF2-40B4-BE49-F238E27FC236}">
                <a16:creationId xmlns:a16="http://schemas.microsoft.com/office/drawing/2014/main" id="{76A982CA-D574-AF40-AFB1-60121EF39647}"/>
              </a:ext>
            </a:extLst>
          </p:cNvPr>
          <p:cNvSpPr/>
          <p:nvPr/>
        </p:nvSpPr>
        <p:spPr>
          <a:xfrm>
            <a:off x="7449757" y="6350481"/>
            <a:ext cx="5037517" cy="584775"/>
          </a:xfrm>
          <a:prstGeom prst="rect">
            <a:avLst/>
          </a:prstGeom>
        </p:spPr>
        <p:txBody>
          <a:bodyPr wrap="square">
            <a:spAutoFit/>
          </a:bodyPr>
          <a:lstStyle/>
          <a:p>
            <a:pPr algn="ctr"/>
            <a:r>
              <a:rPr lang="en-US" sz="1600" dirty="0"/>
              <a:t>https://</a:t>
            </a:r>
            <a:r>
              <a:rPr lang="en-US" sz="1600" dirty="0" err="1"/>
              <a:t>rwu.pressbooks.pub</a:t>
            </a:r>
            <a:r>
              <a:rPr lang="en-US" sz="1600" dirty="0"/>
              <a:t>/</a:t>
            </a:r>
            <a:r>
              <a:rPr lang="en-US" sz="1600" dirty="0" err="1"/>
              <a:t>webboceanography</a:t>
            </a:r>
            <a:r>
              <a:rPr lang="en-US" sz="1600" dirty="0"/>
              <a:t>/chapter/6-2-temperature/</a:t>
            </a:r>
          </a:p>
        </p:txBody>
      </p:sp>
      <p:pic>
        <p:nvPicPr>
          <p:cNvPr id="4" name="Audio 3">
            <a:hlinkClick r:id="" action="ppaction://media"/>
            <a:extLst>
              <a:ext uri="{FF2B5EF4-FFF2-40B4-BE49-F238E27FC236}">
                <a16:creationId xmlns:a16="http://schemas.microsoft.com/office/drawing/2014/main" id="{6242E675-938E-A248-8C82-E9DF802704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3184144"/>
      </p:ext>
    </p:extLst>
  </p:cSld>
  <p:clrMapOvr>
    <a:masterClrMapping/>
  </p:clrMapOvr>
  <p:transition spd="med" advTm="2270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5" cstate="print"/>
          <a:srcRect/>
          <a:stretch>
            <a:fillRect/>
          </a:stretch>
        </p:blipFill>
        <p:spPr bwMode="auto">
          <a:xfrm>
            <a:off x="1980049" y="849690"/>
            <a:ext cx="8295271" cy="5355923"/>
          </a:xfrm>
          <a:prstGeom prst="rect">
            <a:avLst/>
          </a:prstGeom>
          <a:noFill/>
          <a:ln w="9525">
            <a:noFill/>
            <a:round/>
            <a:headEnd/>
            <a:tailEnd/>
          </a:ln>
        </p:spPr>
      </p:pic>
      <p:pic>
        <p:nvPicPr>
          <p:cNvPr id="2" name="Audio 1">
            <a:hlinkClick r:id="" action="ppaction://media"/>
            <a:extLst>
              <a:ext uri="{FF2B5EF4-FFF2-40B4-BE49-F238E27FC236}">
                <a16:creationId xmlns:a16="http://schemas.microsoft.com/office/drawing/2014/main" id="{8F180465-B787-7943-A688-B25D98A97A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82770675"/>
      </p:ext>
    </p:extLst>
  </p:cSld>
  <p:clrMapOvr>
    <a:masterClrMapping/>
  </p:clrMapOvr>
  <p:transition spd="med" advTm="2111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61.7|16.6|15.4"/>
</p:tagLst>
</file>

<file path=ppt/tags/tag2.xml><?xml version="1.0" encoding="utf-8"?>
<p:tagLst xmlns:a="http://schemas.openxmlformats.org/drawingml/2006/main" xmlns:r="http://schemas.openxmlformats.org/officeDocument/2006/relationships" xmlns:p="http://schemas.openxmlformats.org/presentationml/2006/main">
  <p:tag name="TIMING" val="|0.6|9.2|15.3|18.5|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437</Words>
  <Application>Microsoft Macintosh PowerPoint</Application>
  <PresentationFormat>Widescreen</PresentationFormat>
  <Paragraphs>29</Paragraphs>
  <Slides>6</Slides>
  <Notes>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Times New Roman</vt:lpstr>
      <vt:lpstr>Wingdings</vt:lpstr>
      <vt:lpstr>Office Theme</vt:lpstr>
      <vt:lpstr>Temperature</vt:lpstr>
      <vt:lpstr>Temperature</vt:lpstr>
      <vt:lpstr>https://podaac.jpl.nasa.gov/datasetlist?search=MODIS_AQUA_L3_SST_THERMAL_MONTHLY_4KM_NIGHTTIME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measurements</dc:title>
  <dc:creator>ADITI</dc:creator>
  <cp:lastModifiedBy>ADITI DESHPANDE</cp:lastModifiedBy>
  <cp:revision>10</cp:revision>
  <dcterms:created xsi:type="dcterms:W3CDTF">2021-03-04T12:12:05Z</dcterms:created>
  <dcterms:modified xsi:type="dcterms:W3CDTF">2021-03-07T12:39:04Z</dcterms:modified>
</cp:coreProperties>
</file>